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75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9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5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491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168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28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579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275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32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2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994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55EFC-7289-BB18-47AD-BD1424109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051" y="2807167"/>
            <a:ext cx="7766936" cy="720857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4A65C4-6EA1-4831-79A8-A79E09995F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HIND301</a:t>
            </a:r>
            <a:r>
              <a:rPr lang="hi-IN" dirty="0"/>
              <a:t> </a:t>
            </a:r>
            <a:r>
              <a:rPr lang="en-US" sz="2400" dirty="0" err="1"/>
              <a:t>रंग</a:t>
            </a:r>
            <a:r>
              <a:rPr lang="en-US" sz="2400" dirty="0"/>
              <a:t> </a:t>
            </a:r>
            <a:r>
              <a:rPr lang="en-US" sz="2400" dirty="0" err="1"/>
              <a:t>आलेख</a:t>
            </a:r>
            <a:r>
              <a:rPr lang="en-US" sz="2400" dirty="0"/>
              <a:t>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 dirty="0" err="1"/>
              <a:t>रंगमंच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6FCA74-8B9F-4812-DFF0-0A9A82884FA5}"/>
              </a:ext>
            </a:extLst>
          </p:cNvPr>
          <p:cNvSpPr txBox="1"/>
          <p:nvPr/>
        </p:nvSpPr>
        <p:spPr>
          <a:xfrm>
            <a:off x="636493" y="3244334"/>
            <a:ext cx="105219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i-IN" sz="4000" dirty="0"/>
              <a:t>  </a:t>
            </a:r>
            <a:r>
              <a:rPr lang="en-US" sz="4000" dirty="0" err="1"/>
              <a:t>रंग</a:t>
            </a:r>
            <a:r>
              <a:rPr lang="en-US" sz="4000" dirty="0"/>
              <a:t> </a:t>
            </a:r>
            <a:r>
              <a:rPr lang="en-US" sz="4000" dirty="0" err="1"/>
              <a:t>आलेख</a:t>
            </a:r>
            <a:r>
              <a:rPr lang="en-US" sz="4000" dirty="0"/>
              <a:t> </a:t>
            </a:r>
            <a:r>
              <a:rPr lang="en-US" sz="4000" dirty="0" err="1"/>
              <a:t>की</a:t>
            </a:r>
            <a:r>
              <a:rPr lang="en-US" sz="4000" dirty="0"/>
              <a:t> </a:t>
            </a:r>
            <a:r>
              <a:rPr lang="en-US" sz="4000" dirty="0" err="1"/>
              <a:t>प्रविधि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5286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FA1C4-5600-3141-B79C-51BD3CE80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प्रविधि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73C57-65EC-FC3B-16C3-7F0E46DE3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5" y="2160589"/>
            <a:ext cx="5269837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वस्तु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विधान</a:t>
            </a:r>
            <a:endParaRPr lang="hi-IN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पात्र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परिकल्पना</a:t>
            </a:r>
            <a:endParaRPr lang="hi-IN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परिस्थिति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योजना</a:t>
            </a:r>
            <a:endParaRPr lang="hi-IN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संवाद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लेखन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वैशिष्ट्य</a:t>
            </a:r>
            <a:endParaRPr lang="hi-IN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निर्देशें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उपयोगिता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551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839F9-DF6B-6B05-1342-518C1075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681318"/>
            <a:ext cx="10058400" cy="1056042"/>
          </a:xfrm>
        </p:spPr>
        <p:txBody>
          <a:bodyPr>
            <a:normAutofit fontScale="90000"/>
          </a:bodyPr>
          <a:lstStyle/>
          <a:p>
            <a:pPr algn="ctr"/>
            <a:br>
              <a:rPr lang="hi-IN" dirty="0">
                <a:solidFill>
                  <a:srgbClr val="7030A0"/>
                </a:solidFill>
              </a:rPr>
            </a:b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hi-IN" dirty="0">
                <a:solidFill>
                  <a:schemeClr val="tx1"/>
                </a:solidFill>
              </a:rPr>
              <a:t>के प्रमुख बिंदु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4C0A4-67BA-2149-61E9-270C282B7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28480"/>
            <a:ext cx="10478346" cy="3268661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hi-IN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अभिप्राय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उस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रूप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रेखा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जिसे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सिनेमा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भाषा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में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आजकल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पटकथा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कहते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हैं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मंचीय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संभावनों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अनुरूप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तैयार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किया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जाता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 </a:t>
            </a:r>
            <a:r>
              <a:rPr lang="hi-IN" dirty="0">
                <a:solidFill>
                  <a:schemeClr val="tx1"/>
                </a:solidFill>
              </a:rPr>
              <a:t>निम्न बिंदुओं के आधार पर रंग आलेख को  समझा जा सकता है-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hi-IN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वस्तु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विधान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en-US" dirty="0" err="1">
                <a:solidFill>
                  <a:schemeClr val="tx1"/>
                </a:solidFill>
              </a:rPr>
              <a:t>वस्तु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विधान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अभिप्राय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नाटक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कथा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वस्तु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होता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कथा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वस्तु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कहानी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मूल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अर्थात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या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घटना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विशेष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जिस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संपूर्ण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लिखा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और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खेला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जाता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यह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कथानक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सुखांत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और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दुखांत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दोनों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प्रकार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होता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समयानुसार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क्रमबध्द्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घटनाओं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वर्णन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कथा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कहलाता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वस्तु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विधान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अनिवार्य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तत्व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653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9CF4B-1D8D-8F97-B014-9A9F91BDD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D51FE-CF27-52BB-9C8F-8E987B835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478346" cy="388077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dirty="0" err="1">
                <a:solidFill>
                  <a:schemeClr val="tx1"/>
                </a:solidFill>
              </a:rPr>
              <a:t>पात्र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परिकलपना</a:t>
            </a:r>
            <a:r>
              <a:rPr lang="en-US" b="1" dirty="0">
                <a:solidFill>
                  <a:schemeClr val="tx1"/>
                </a:solidFill>
              </a:rPr>
              <a:t>-</a:t>
            </a:r>
            <a:r>
              <a:rPr lang="hi-IN" b="1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पात्र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कथा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वस्तु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संचालक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होते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उनका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कथा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घटना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और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परिस्थितियों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साथ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घनिष्ठ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संबंध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होता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 </a:t>
            </a:r>
            <a:r>
              <a:rPr lang="en-US" dirty="0" err="1">
                <a:solidFill>
                  <a:schemeClr val="tx1"/>
                </a:solidFill>
              </a:rPr>
              <a:t>पात्र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एक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ओर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साधन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तो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दूसरी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ओर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साध्य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 </a:t>
            </a:r>
            <a:r>
              <a:rPr lang="en-US" dirty="0" err="1">
                <a:solidFill>
                  <a:schemeClr val="tx1"/>
                </a:solidFill>
              </a:rPr>
              <a:t>कथानक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अनुसार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नायक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सहनायक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खलनायक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योजना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जाती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 </a:t>
            </a: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आलेखकार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नायक</a:t>
            </a:r>
            <a:r>
              <a:rPr lang="en-US" dirty="0">
                <a:solidFill>
                  <a:schemeClr val="tx1"/>
                </a:solidFill>
              </a:rPr>
              <a:t> –</a:t>
            </a:r>
            <a:r>
              <a:rPr lang="en-US" dirty="0" err="1">
                <a:solidFill>
                  <a:schemeClr val="tx1"/>
                </a:solidFill>
              </a:rPr>
              <a:t>सहनायक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तथा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खलनायक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सहायता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कथा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को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आगे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बढ़ाकर</a:t>
            </a:r>
            <a:r>
              <a:rPr lang="en-US" dirty="0">
                <a:solidFill>
                  <a:schemeClr val="tx1"/>
                </a:solidFill>
              </a:rPr>
              <a:t> ‌</a:t>
            </a:r>
            <a:r>
              <a:rPr lang="en-US" dirty="0" err="1">
                <a:solidFill>
                  <a:schemeClr val="tx1"/>
                </a:solidFill>
              </a:rPr>
              <a:t>अपने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उद्देश्य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को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प्राप्त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करता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483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FC63-77E7-82C9-D227-72B511D29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72C3F-70FC-6F62-8B28-B170DB5A1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478346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dirty="0" err="1">
                <a:solidFill>
                  <a:schemeClr val="tx1"/>
                </a:solidFill>
              </a:rPr>
              <a:t>परिस्थिति</a:t>
            </a:r>
            <a:r>
              <a:rPr lang="en-US" b="1" dirty="0">
                <a:solidFill>
                  <a:schemeClr val="tx1"/>
                </a:solidFill>
              </a:rPr>
              <a:t>  </a:t>
            </a:r>
            <a:r>
              <a:rPr lang="en-US" b="1" dirty="0" err="1">
                <a:solidFill>
                  <a:schemeClr val="tx1"/>
                </a:solidFill>
              </a:rPr>
              <a:t>योजना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-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परिस्थिति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योजना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अभिप्राय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नाटक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अनुरूप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देशकाल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एवं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परिवेश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निर्माण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होता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 </a:t>
            </a:r>
            <a:r>
              <a:rPr lang="en-US" dirty="0" err="1">
                <a:solidFill>
                  <a:schemeClr val="tx1"/>
                </a:solidFill>
              </a:rPr>
              <a:t>यह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हिन्दी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नाटकों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अनिवार्य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तत्व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 </a:t>
            </a:r>
            <a:r>
              <a:rPr lang="en-US" dirty="0" err="1">
                <a:solidFill>
                  <a:schemeClr val="tx1"/>
                </a:solidFill>
              </a:rPr>
              <a:t>इस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तत्व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अभाव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में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एवं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संपूर्ण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नाटक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निर्जीव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तथा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अस्वभाविक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हो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सकता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 </a:t>
            </a:r>
            <a:r>
              <a:rPr lang="en-US" dirty="0" err="1">
                <a:solidFill>
                  <a:schemeClr val="tx1"/>
                </a:solidFill>
              </a:rPr>
              <a:t>कथानक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और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उसके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संचालक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पात्रों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सीधा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संबंध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देश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काल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और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परिस्थितियों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होता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dirty="0" err="1">
                <a:solidFill>
                  <a:schemeClr val="tx1"/>
                </a:solidFill>
              </a:rPr>
              <a:t>संवाद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लेखन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का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वैशिष्ट्य</a:t>
            </a:r>
            <a:r>
              <a:rPr lang="en-US" b="1" dirty="0">
                <a:solidFill>
                  <a:schemeClr val="tx1"/>
                </a:solidFill>
              </a:rPr>
              <a:t> - </a:t>
            </a: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मंच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खेलें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जाने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वाले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नाटक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सबसे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बड़ा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आधार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संवाद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होते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हैं</a:t>
            </a:r>
            <a:r>
              <a:rPr lang="en-US" dirty="0">
                <a:solidFill>
                  <a:schemeClr val="tx1"/>
                </a:solidFill>
              </a:rPr>
              <a:t>। </a:t>
            </a:r>
            <a:r>
              <a:rPr lang="en-US" dirty="0" err="1">
                <a:solidFill>
                  <a:schemeClr val="tx1"/>
                </a:solidFill>
              </a:rPr>
              <a:t>पात्रों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कथन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या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उपकथन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संपूर्ण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कथा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को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मंच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प्रस्तुत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करते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हैं</a:t>
            </a:r>
            <a:r>
              <a:rPr lang="en-US" dirty="0">
                <a:solidFill>
                  <a:schemeClr val="tx1"/>
                </a:solidFill>
              </a:rPr>
              <a:t>।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/>
              <a:t>अतः</a:t>
            </a:r>
            <a:r>
              <a:rPr lang="en-US" dirty="0"/>
              <a:t> </a:t>
            </a:r>
            <a:r>
              <a:rPr lang="en-US" dirty="0" err="1"/>
              <a:t>रंग</a:t>
            </a:r>
            <a:r>
              <a:rPr lang="en-US" dirty="0"/>
              <a:t> </a:t>
            </a:r>
            <a:r>
              <a:rPr lang="en-US" dirty="0" err="1"/>
              <a:t>आलेख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संवादों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सरल</a:t>
            </a:r>
            <a:r>
              <a:rPr lang="en-US" dirty="0"/>
              <a:t> , </a:t>
            </a:r>
            <a:r>
              <a:rPr lang="en-US" dirty="0" err="1"/>
              <a:t>संक्षिप्त</a:t>
            </a:r>
            <a:r>
              <a:rPr lang="en-US" dirty="0"/>
              <a:t>, </a:t>
            </a:r>
            <a:r>
              <a:rPr lang="en-US" dirty="0" err="1"/>
              <a:t>पात्रानुकूल</a:t>
            </a:r>
            <a:r>
              <a:rPr lang="en-US" dirty="0"/>
              <a:t> </a:t>
            </a:r>
            <a:r>
              <a:rPr lang="en-US" dirty="0" err="1"/>
              <a:t>एवं</a:t>
            </a:r>
            <a:r>
              <a:rPr lang="hi-IN" dirty="0"/>
              <a:t> </a:t>
            </a:r>
            <a:r>
              <a:rPr lang="en-US" dirty="0" err="1"/>
              <a:t>देशकालानुसार</a:t>
            </a:r>
            <a:r>
              <a:rPr lang="en-US" dirty="0"/>
              <a:t> </a:t>
            </a:r>
            <a:r>
              <a:rPr lang="en-US" dirty="0" err="1"/>
              <a:t>होना</a:t>
            </a:r>
            <a:r>
              <a:rPr lang="en-US" dirty="0"/>
              <a:t> </a:t>
            </a:r>
            <a:r>
              <a:rPr lang="en-US" dirty="0" err="1"/>
              <a:t>अत्यंत</a:t>
            </a:r>
            <a:r>
              <a:rPr lang="en-US" dirty="0"/>
              <a:t> </a:t>
            </a:r>
            <a:r>
              <a:rPr lang="en-US" dirty="0" err="1"/>
              <a:t>आवश्यक</a:t>
            </a:r>
            <a:r>
              <a:rPr lang="en-US" dirty="0"/>
              <a:t> </a:t>
            </a:r>
            <a:r>
              <a:rPr lang="en-US" dirty="0" err="1"/>
              <a:t>होता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76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7E7A-D944-3249-691B-0E34A51AC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C23B5-FA71-F3B0-404B-F9E5208AC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478346" cy="388077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dirty="0" err="1">
                <a:solidFill>
                  <a:schemeClr val="tx1"/>
                </a:solidFill>
              </a:rPr>
              <a:t>रंग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निर्देशों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की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उपयोगिता</a:t>
            </a:r>
            <a:r>
              <a:rPr lang="en-US" b="1" dirty="0">
                <a:solidFill>
                  <a:schemeClr val="tx1"/>
                </a:solidFill>
              </a:rPr>
              <a:t> -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रंग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निर्देशों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अभिप्राय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उन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निर्देशों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जो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आलेखकार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अपने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नाटकीय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आलेख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में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पात्रों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कथनोपकथन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प्रारंभ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होने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पूर्व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पृष्ठभूमि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निर्माण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लिए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समय</a:t>
            </a:r>
            <a:r>
              <a:rPr lang="en-US" dirty="0">
                <a:solidFill>
                  <a:schemeClr val="tx1"/>
                </a:solidFill>
              </a:rPr>
              <a:t>-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स्थान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सूचना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लिए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मंच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साज</a:t>
            </a:r>
            <a:r>
              <a:rPr lang="en-US" dirty="0">
                <a:solidFill>
                  <a:schemeClr val="tx1"/>
                </a:solidFill>
              </a:rPr>
              <a:t> –</a:t>
            </a:r>
            <a:r>
              <a:rPr lang="en-US" dirty="0" err="1">
                <a:solidFill>
                  <a:schemeClr val="tx1"/>
                </a:solidFill>
              </a:rPr>
              <a:t>सज्जा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आदि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बारे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में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लिखता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 </a:t>
            </a:r>
            <a:r>
              <a:rPr lang="en-US" dirty="0" err="1">
                <a:solidFill>
                  <a:schemeClr val="tx1"/>
                </a:solidFill>
              </a:rPr>
              <a:t>ये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निर्देश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मूलतः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नाट्य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निर्देशक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और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अभिनेताओं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तथा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अन्य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रंगकर्मीयों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सहायता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लिए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दिए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जाते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en-US" dirty="0">
                <a:solidFill>
                  <a:schemeClr val="tx1"/>
                </a:solidFill>
              </a:rPr>
              <a:t>।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2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B8A6B-43C0-1AE2-97A7-CD198259D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रंग</a:t>
            </a:r>
            <a:r>
              <a:rPr lang="en-US" dirty="0"/>
              <a:t> </a:t>
            </a:r>
            <a:r>
              <a:rPr lang="en-US" dirty="0" err="1"/>
              <a:t>निर्देश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प्रकार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ABE40-F531-9C9F-3B75-6331FF6C7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091869" cy="388077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hi-IN" dirty="0"/>
              <a:t> </a:t>
            </a:r>
            <a:r>
              <a:rPr lang="en-US" dirty="0" err="1"/>
              <a:t>स्थान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काल</a:t>
            </a:r>
            <a:r>
              <a:rPr lang="en-US" dirty="0"/>
              <a:t> </a:t>
            </a:r>
            <a:r>
              <a:rPr lang="en-US" dirty="0" err="1"/>
              <a:t>सूचक</a:t>
            </a:r>
            <a:r>
              <a:rPr lang="en-US" dirty="0"/>
              <a:t> ।</a:t>
            </a:r>
            <a:endParaRPr lang="hi-IN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/>
              <a:t>मंच</a:t>
            </a:r>
            <a:r>
              <a:rPr lang="en-US" dirty="0"/>
              <a:t> </a:t>
            </a:r>
            <a:r>
              <a:rPr lang="en-US" dirty="0" err="1"/>
              <a:t>सज्जा</a:t>
            </a:r>
            <a:r>
              <a:rPr lang="en-US" dirty="0"/>
              <a:t> </a:t>
            </a:r>
            <a:r>
              <a:rPr lang="en-US" dirty="0" err="1"/>
              <a:t>विषयक</a:t>
            </a:r>
            <a:r>
              <a:rPr lang="en-US" dirty="0"/>
              <a:t>।</a:t>
            </a:r>
            <a:endParaRPr lang="hi-IN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/>
              <a:t>ध्वनि</a:t>
            </a:r>
            <a:r>
              <a:rPr lang="en-US" dirty="0"/>
              <a:t>, </a:t>
            </a:r>
            <a:r>
              <a:rPr lang="en-US" dirty="0" err="1"/>
              <a:t>नृत्य</a:t>
            </a:r>
            <a:r>
              <a:rPr lang="en-US" dirty="0"/>
              <a:t> –</a:t>
            </a:r>
            <a:r>
              <a:rPr lang="en-US" dirty="0" err="1"/>
              <a:t>संगीत</a:t>
            </a:r>
            <a:r>
              <a:rPr lang="en-US" dirty="0"/>
              <a:t> </a:t>
            </a:r>
            <a:r>
              <a:rPr lang="en-US" dirty="0" err="1"/>
              <a:t>विषयक</a:t>
            </a:r>
            <a:r>
              <a:rPr lang="en-US" dirty="0"/>
              <a:t>।</a:t>
            </a:r>
            <a:endParaRPr lang="hi-IN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/>
              <a:t>प्रकाश</a:t>
            </a:r>
            <a:r>
              <a:rPr lang="en-US" dirty="0"/>
              <a:t> </a:t>
            </a:r>
            <a:r>
              <a:rPr lang="en-US" dirty="0" err="1"/>
              <a:t>व्यवस्था</a:t>
            </a:r>
            <a:r>
              <a:rPr lang="en-US" dirty="0"/>
              <a:t> </a:t>
            </a:r>
            <a:r>
              <a:rPr lang="en-US" dirty="0" err="1"/>
              <a:t>विषयक</a:t>
            </a:r>
            <a:r>
              <a:rPr lang="en-US" dirty="0"/>
              <a:t>।</a:t>
            </a:r>
            <a:endParaRPr lang="hi-IN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/>
              <a:t>वातावरण</a:t>
            </a:r>
            <a:r>
              <a:rPr lang="en-US" dirty="0"/>
              <a:t> –</a:t>
            </a:r>
            <a:r>
              <a:rPr lang="en-US" dirty="0" err="1"/>
              <a:t>सृजन</a:t>
            </a:r>
            <a:r>
              <a:rPr lang="en-US" dirty="0"/>
              <a:t> </a:t>
            </a:r>
            <a:r>
              <a:rPr lang="en-US" dirty="0" err="1"/>
              <a:t>विषयक</a:t>
            </a:r>
            <a:r>
              <a:rPr lang="en-US" dirty="0"/>
              <a:t> ।</a:t>
            </a:r>
            <a:endParaRPr lang="hi-IN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/>
              <a:t>पात्रों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अभिनय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मनोभाव</a:t>
            </a:r>
            <a:r>
              <a:rPr lang="en-US" dirty="0"/>
              <a:t> </a:t>
            </a:r>
            <a:r>
              <a:rPr lang="en-US" dirty="0" err="1"/>
              <a:t>सूचक</a:t>
            </a:r>
            <a:r>
              <a:rPr lang="en-US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218292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748E1-E422-3791-E0BB-82DC93348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i-IN" dirty="0"/>
              <a:t>धन्यवाद</a:t>
            </a:r>
            <a:endParaRPr lang="en-IN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984445E-723E-F8AC-DF4E-E34710F204A2}"/>
              </a:ext>
            </a:extLst>
          </p:cNvPr>
          <p:cNvSpPr txBox="1"/>
          <p:nvPr/>
        </p:nvSpPr>
        <p:spPr>
          <a:xfrm>
            <a:off x="1672166" y="4934630"/>
            <a:ext cx="88476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i-IN" dirty="0">
              <a:latin typeface="Kokila" pitchFamily="34" charset="0"/>
              <a:ea typeface="Calibri" pitchFamily="34" charset="0"/>
              <a:cs typeface="Kokila" pitchFamily="34" charset="0"/>
            </a:endParaRPr>
          </a:p>
          <a:p>
            <a:pPr algn="ctr"/>
            <a:r>
              <a:rPr lang="hi-IN" b="1" dirty="0">
                <a:latin typeface="Kokila" pitchFamily="34" charset="0"/>
                <a:ea typeface="Calibri" pitchFamily="34" charset="0"/>
                <a:cs typeface="Kokila" pitchFamily="34" charset="0"/>
              </a:rPr>
              <a:t>यह ज्ञान के विविध माध्यमों से अध्ययन-अध्यापन हेतु संकलन मात्र है. इसमें मौलिकता सम्बन्धी कोई दावा नहीं है</a:t>
            </a:r>
            <a:r>
              <a:rPr lang="hi-IN" dirty="0">
                <a:latin typeface="Kokila" pitchFamily="34" charset="0"/>
                <a:ea typeface="Calibri" pitchFamily="34" charset="0"/>
                <a:cs typeface="Kokila" pitchFamily="34" charset="0"/>
              </a:rPr>
              <a:t>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0042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</TotalTime>
  <Words>457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Calibri Light</vt:lpstr>
      <vt:lpstr>Kokila</vt:lpstr>
      <vt:lpstr>Wingdings</vt:lpstr>
      <vt:lpstr>Retrospect</vt:lpstr>
      <vt:lpstr>  </vt:lpstr>
      <vt:lpstr>रंग आलेख की प्रविधि</vt:lpstr>
      <vt:lpstr> रंग आलेख के प्रमुख बिंदु</vt:lpstr>
      <vt:lpstr>PowerPoint Presentation</vt:lpstr>
      <vt:lpstr>PowerPoint Presentation</vt:lpstr>
      <vt:lpstr>PowerPoint Presentation</vt:lpstr>
      <vt:lpstr>रंग निर्देश के प्रकार</vt:lpstr>
      <vt:lpstr>धन्यवाद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रंग आलेख एवं रंगमंच </dc:title>
  <dc:creator>917807549298</dc:creator>
  <cp:lastModifiedBy>Neha Mishra</cp:lastModifiedBy>
  <cp:revision>22</cp:revision>
  <dcterms:created xsi:type="dcterms:W3CDTF">2022-07-13T07:05:02Z</dcterms:created>
  <dcterms:modified xsi:type="dcterms:W3CDTF">2022-07-19T04:45:53Z</dcterms:modified>
</cp:coreProperties>
</file>